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290" autoAdjust="0"/>
  </p:normalViewPr>
  <p:slideViewPr>
    <p:cSldViewPr>
      <p:cViewPr varScale="1">
        <p:scale>
          <a:sx n="102" d="100"/>
          <a:sy n="102" d="100"/>
        </p:scale>
        <p:origin x="-18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03668-F84A-45ED-9498-CF978EB1E246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6D0A7-482C-43B0-AAEC-94A354F04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3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those of you who</a:t>
            </a:r>
            <a:r>
              <a:rPr lang="en-US" baseline="0" dirty="0" smtClean="0"/>
              <a:t> have not seen Excel before (or in a while) this is the starting screen.</a:t>
            </a:r>
          </a:p>
          <a:p>
            <a:r>
              <a:rPr lang="en-US" baseline="0" dirty="0" smtClean="0"/>
              <a:t>You’ll recognize some familiar tools on The Ribbon (formerly known as: The Toolbar) across the top.</a:t>
            </a:r>
            <a:br>
              <a:rPr lang="en-US" baseline="0" dirty="0" smtClean="0"/>
            </a:br>
            <a:r>
              <a:rPr lang="en-US" baseline="0" dirty="0" smtClean="0"/>
              <a:t>Copy, Past, Font &amp; size selection, bold italic &amp; underline, text alignment.  Then things start to get a bit different.</a:t>
            </a:r>
          </a:p>
          <a:p>
            <a:r>
              <a:rPr lang="en-US" baseline="0" dirty="0" smtClean="0"/>
              <a:t>You now have all kinds of tools for working with spread sheets…which are what we’ll discuss a bit later.</a:t>
            </a:r>
          </a:p>
          <a:p>
            <a:r>
              <a:rPr lang="en-US" dirty="0" smtClean="0"/>
              <a:t>Below all of this you have a standard spread</a:t>
            </a:r>
            <a:r>
              <a:rPr lang="en-US" baseline="0" dirty="0" smtClean="0"/>
              <a:t> sheet.  Each column gets a letter and each row gets a number…basic I know but this is actually very important to know for when we start getting into stuff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43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Auto Sum symbol also has a pull</a:t>
            </a:r>
            <a:r>
              <a:rPr lang="en-US" baseline="0" dirty="0" smtClean="0"/>
              <a:t> down menu for auto averages, count numbers, max, min, and more!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48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3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55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just incase</a:t>
            </a:r>
            <a:r>
              <a:rPr lang="en-US" baseline="0" dirty="0" smtClean="0"/>
              <a:t> you were wondering yes all that math works on currencies and </a:t>
            </a:r>
            <a:r>
              <a:rPr lang="en-US" baseline="0" smtClean="0"/>
              <a:t>percent's correctly </a:t>
            </a:r>
            <a:r>
              <a:rPr lang="en-US" baseline="0" dirty="0" smtClean="0"/>
              <a:t>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8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40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</a:t>
            </a:r>
            <a:r>
              <a:rPr lang="en-US" baseline="0" dirty="0" smtClean="0"/>
              <a:t> edit this graph as much as you’d like afterward too.</a:t>
            </a:r>
            <a:br>
              <a:rPr lang="en-US" baseline="0" dirty="0" smtClean="0"/>
            </a:br>
            <a:r>
              <a:rPr lang="en-US" baseline="0" dirty="0" smtClean="0"/>
              <a:t>Also if you change your numbers later the graph automatically changes.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2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6D0A7-482C-43B0-AAEC-94A354F04C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6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C116044-7EA3-4536-9208-78AB8766AB7F}" type="datetimeFigureOut">
              <a:rPr lang="en-US" smtClean="0"/>
              <a:t>7/22/2015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600116A-DAF3-4C6E-9454-529E0CA484F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3gp"/><Relationship Id="rId1" Type="http://schemas.microsoft.com/office/2007/relationships/media" Target="../media/media10.3gp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3gp"/><Relationship Id="rId1" Type="http://schemas.microsoft.com/office/2007/relationships/media" Target="../media/media11.3gp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3gp"/><Relationship Id="rId1" Type="http://schemas.microsoft.com/office/2007/relationships/media" Target="../media/media12.3gp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3gp"/><Relationship Id="rId1" Type="http://schemas.microsoft.com/office/2007/relationships/media" Target="../media/media13.3gp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3gp"/><Relationship Id="rId1" Type="http://schemas.microsoft.com/office/2007/relationships/media" Target="../media/media14.3gp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3gp"/><Relationship Id="rId1" Type="http://schemas.microsoft.com/office/2007/relationships/media" Target="../media/media15.3gp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3gp"/><Relationship Id="rId1" Type="http://schemas.microsoft.com/office/2007/relationships/media" Target="../media/media16.3gp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7.3gp"/><Relationship Id="rId1" Type="http://schemas.microsoft.com/office/2007/relationships/media" Target="../media/media17.3gp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3gp"/><Relationship Id="rId1" Type="http://schemas.microsoft.com/office/2007/relationships/media" Target="../media/media3.3g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3gp"/><Relationship Id="rId1" Type="http://schemas.microsoft.com/office/2007/relationships/media" Target="../media/media4.3gp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3gp"/><Relationship Id="rId1" Type="http://schemas.microsoft.com/office/2007/relationships/media" Target="../media/media5.3gp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3gp"/><Relationship Id="rId1" Type="http://schemas.microsoft.com/office/2007/relationships/media" Target="../media/media6.3gp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3gp"/><Relationship Id="rId1" Type="http://schemas.microsoft.com/office/2007/relationships/media" Target="../media/media7.3gp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3gp"/><Relationship Id="rId1" Type="http://schemas.microsoft.com/office/2007/relationships/media" Target="../media/media8.3g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3gp"/><Relationship Id="rId1" Type="http://schemas.microsoft.com/office/2007/relationships/media" Target="../media/media9.3gp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Quick Excel Tutorial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Very Basics</a:t>
            </a:r>
            <a:endParaRPr lang="en-US" dirty="0"/>
          </a:p>
        </p:txBody>
      </p:sp>
      <p:pic>
        <p:nvPicPr>
          <p:cNvPr id="1027" name="Picture 3" descr="C:\Users\staff\AppData\Local\Microsoft\Windows\Temporary Internet Files\Content.IE5\PCJKAFF2\excel201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46" y="152400"/>
            <a:ext cx="491768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ing-20150722095459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2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Bottom of the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3657600"/>
            <a:ext cx="8686800" cy="3048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the bottom of the screen you can see which worksheet (for accounting folks - ledger page) your are on, and changing between them is as easy as clicking.</a:t>
            </a:r>
          </a:p>
          <a:p>
            <a:r>
              <a:rPr lang="en-US" dirty="0" smtClean="0"/>
              <a:t>Double clicking on the tab lets you rename it anything you’d like.</a:t>
            </a:r>
          </a:p>
          <a:p>
            <a:r>
              <a:rPr lang="en-US" dirty="0" smtClean="0"/>
              <a:t>Before you ask yes you can do math across sheets, but that’s probably a little to complicated for today’s discussion.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600200"/>
            <a:ext cx="829577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4924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in doubt – Right Click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5029200"/>
            <a:ext cx="8153400" cy="167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Right clicking the mouse brings up alternative option menus…these menus vary depending on where you are.</a:t>
            </a:r>
          </a:p>
          <a:p>
            <a:r>
              <a:rPr lang="en-US" dirty="0" smtClean="0"/>
              <a:t>They have some pretty handy options that save you from hunting down the right button on the tool bar.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232257" cy="347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2819400" cy="34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5056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6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Freeze Panes.  Aka Keeping your headings or other important info visible at all times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4343400"/>
            <a:ext cx="8763000" cy="2362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Way over to the right, under the “View” tab there is an option to “Freeze Panes”.</a:t>
            </a:r>
          </a:p>
          <a:p>
            <a:r>
              <a:rPr lang="en-US" dirty="0" smtClean="0"/>
              <a:t>This option allows you to keep a row or column visible no matter how far your scroll / move away from it.</a:t>
            </a:r>
          </a:p>
          <a:p>
            <a:r>
              <a:rPr lang="en-US" dirty="0" smtClean="0"/>
              <a:t>This is really handy for long or wide spreadsheets.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524000"/>
            <a:ext cx="5981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5143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not so basic tool: Charts &amp;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4343400"/>
            <a:ext cx="8839200" cy="2362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Lastly Excel has a very easy to use chart / graph feature. </a:t>
            </a:r>
          </a:p>
          <a:p>
            <a:r>
              <a:rPr lang="en-US" dirty="0" smtClean="0"/>
              <a:t>You simply highlight what you want as part of your graph / chart.</a:t>
            </a:r>
          </a:p>
          <a:p>
            <a:r>
              <a:rPr lang="en-US" dirty="0" smtClean="0"/>
              <a:t>Then Under “Insert” choose the style graph you want.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3999"/>
            <a:ext cx="7924800" cy="280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5339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Presto you Have a Chart / Graph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28" y="1600200"/>
            <a:ext cx="45910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ing-20150722105431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Lastly we’ll talk about Sorting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3392905"/>
            <a:ext cx="8763000" cy="3312695"/>
          </a:xfrm>
        </p:spPr>
        <p:txBody>
          <a:bodyPr>
            <a:normAutofit/>
          </a:bodyPr>
          <a:lstStyle/>
          <a:p>
            <a:r>
              <a:rPr lang="en-US" dirty="0" smtClean="0"/>
              <a:t>Sorting come’s in really handy with long lists.</a:t>
            </a:r>
          </a:p>
          <a:p>
            <a:r>
              <a:rPr lang="en-US" dirty="0" smtClean="0"/>
              <a:t>Simply choose how you want to sort your list. (A-Z or Z-A) and click it.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Presto your list is sorted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57755"/>
            <a:ext cx="79819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00600"/>
            <a:ext cx="19716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5518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5200" y="51482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9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Sort Warning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4191000"/>
            <a:ext cx="88392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One warning about Sorting.</a:t>
            </a:r>
          </a:p>
          <a:p>
            <a:r>
              <a:rPr lang="en-US" dirty="0" smtClean="0"/>
              <a:t>You can (if you choose) sort just one column / row of data</a:t>
            </a:r>
          </a:p>
          <a:p>
            <a:r>
              <a:rPr lang="en-US" dirty="0" smtClean="0"/>
              <a:t>This means that anything related to that data in an adjacent column/row won’t follow the sort…this can really mess up your data so be careful and pay attention to the Sort Warnings.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71723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5816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839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think that covers the Excel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 smtClean="0"/>
              <a:t>Any Questions?</a:t>
            </a:r>
            <a:endParaRPr lang="en-US" sz="5400" dirty="0"/>
          </a:p>
        </p:txBody>
      </p:sp>
      <p:pic>
        <p:nvPicPr>
          <p:cNvPr id="8194" name="Picture 2" descr="C:\Users\staff\AppData\Local\Microsoft\Windows\Temporary Internet Files\Content.IE5\OXH2UWT5\question_mark_serious_thinker_500_clr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276600"/>
            <a:ext cx="3048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aff\AppData\Local\Microsoft\Windows\Temporary Internet Files\Content.IE5\PCJKAFF2\question-mark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05" y="3822700"/>
            <a:ext cx="30353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taff\AppData\Local\Microsoft\Windows\Temporary Internet Files\Content.IE5\54Z4UB6J\question-mark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10279"/>
            <a:ext cx="3138488" cy="33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ing-20150722110000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135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Here.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553200" cy="524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ing-20150722095724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Titles &amp; Column Headers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297006"/>
            <a:ext cx="8153400" cy="256099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When we work on spread sheets we often need to have a title and/or header clearly visible. </a:t>
            </a:r>
          </a:p>
          <a:p>
            <a:r>
              <a:rPr lang="en-US" dirty="0" smtClean="0"/>
              <a:t>Merge &amp; Center lets us place titles across multiple cells by merging them into one big cell.</a:t>
            </a:r>
          </a:p>
          <a:p>
            <a:r>
              <a:rPr lang="en-US" dirty="0" smtClean="0"/>
              <a:t>This is handy for Titles / category headers.</a:t>
            </a:r>
          </a:p>
          <a:p>
            <a:r>
              <a:rPr lang="en-US" dirty="0" smtClean="0"/>
              <a:t>There is also a handy Unmerge cells option under the down arrow.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019800" cy="262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819400" y="2438400"/>
            <a:ext cx="1600200" cy="30480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3000" y="2590800"/>
            <a:ext cx="16434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Text Alignment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543800" y="2209800"/>
            <a:ext cx="6096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77200" y="1886634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Merging Cells</a:t>
            </a:r>
            <a:endParaRPr lang="en-US" dirty="0"/>
          </a:p>
        </p:txBody>
      </p:sp>
      <p:pic>
        <p:nvPicPr>
          <p:cNvPr id="4" name="recording-20150722100045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4114800"/>
            <a:ext cx="8876270" cy="2590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Those column letters and row numbers are necessary for any math.</a:t>
            </a:r>
          </a:p>
          <a:p>
            <a:r>
              <a:rPr lang="en-US" dirty="0" smtClean="0"/>
              <a:t>All math equations are started with an = sign.  This lets Excel know you want to do math.</a:t>
            </a:r>
          </a:p>
          <a:p>
            <a:r>
              <a:rPr lang="en-US" dirty="0" smtClean="0"/>
              <a:t>As the little formula box shows we are “SUM”-</a:t>
            </a:r>
            <a:r>
              <a:rPr lang="en-US" dirty="0" err="1" smtClean="0"/>
              <a:t>ing</a:t>
            </a:r>
            <a:r>
              <a:rPr lang="en-US" dirty="0" smtClean="0"/>
              <a:t> cells A3 &amp; B3 and since we are in cell C3 this is where the answer will show up.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8" y="1524000"/>
            <a:ext cx="65123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543800" y="1140601"/>
            <a:ext cx="782745" cy="6119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61490" y="494270"/>
            <a:ext cx="133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Magic Math Box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5" idx="1"/>
          </p:cNvCxnSpPr>
          <p:nvPr/>
        </p:nvCxnSpPr>
        <p:spPr>
          <a:xfrm flipH="1">
            <a:off x="5334000" y="3362236"/>
            <a:ext cx="2475470" cy="3715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09470" y="2762071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 where you want the answer to show up</a:t>
            </a:r>
            <a:endParaRPr lang="en-US" dirty="0"/>
          </a:p>
        </p:txBody>
      </p:sp>
      <p:pic>
        <p:nvPicPr>
          <p:cNvPr id="6" name="recording-20150722100248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2135" y="215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Addition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3962400"/>
            <a:ext cx="8839200" cy="2667000"/>
          </a:xfrm>
        </p:spPr>
        <p:txBody>
          <a:bodyPr/>
          <a:lstStyle/>
          <a:p>
            <a:r>
              <a:rPr lang="en-US" dirty="0" smtClean="0"/>
              <a:t>Say you have along list of numbers you want to add that is where the “Auto Sum” comes in to play.</a:t>
            </a:r>
          </a:p>
          <a:p>
            <a:r>
              <a:rPr lang="en-US" dirty="0" smtClean="0"/>
              <a:t>The little Sigma symbol        lets you select a column or row of numbers and adds them up for you….no need to remember cell locations.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9163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28" y="4888873"/>
            <a:ext cx="521172" cy="56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0456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Skipping Things When 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154905"/>
            <a:ext cx="8153400" cy="270309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When we add across an entire column, or down an entire row we separate the starting and ending cells with a : (colon) and this tells Excel to take everything in-between those two cells.</a:t>
            </a:r>
          </a:p>
          <a:p>
            <a:r>
              <a:rPr lang="en-US" dirty="0" smtClean="0"/>
              <a:t>To skip around in your math you can separate the cell addresses with a , (coma) instead.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87905"/>
            <a:ext cx="659863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0747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936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6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qph.is.quoracdn.net/main-qimg-9b5924820d11d0d6dba7866c0f958e3f?convert_to_webp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98745"/>
            <a:ext cx="1447800" cy="11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Copying Stuff…</a:t>
            </a:r>
            <a:br>
              <a:rPr lang="en-US" dirty="0" smtClean="0"/>
            </a:br>
            <a:r>
              <a:rPr lang="en-US" dirty="0" smtClean="0"/>
              <a:t>So you don’t have to type as much.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0317" y="3268078"/>
            <a:ext cx="8903368" cy="35137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Excel has a few handy ways to Copy &amp; Move stuff around without messing up your math. (usually)</a:t>
            </a:r>
          </a:p>
          <a:p>
            <a:r>
              <a:rPr lang="en-US" dirty="0" smtClean="0"/>
              <a:t>When you place your mouse cursor on the little black box at the bottom right of the cell you are working in you can click &amp; drag the information in that cell into as many other cells as you like. Formulas are also automatically changed to match the new location. </a:t>
            </a:r>
          </a:p>
          <a:p>
            <a:r>
              <a:rPr lang="en-US" dirty="0" smtClean="0"/>
              <a:t>When you see a cross with four arrows that means you can click and move that cell info to anywhere else in the spread sheet…this moves the cell without copying it.</a:t>
            </a:r>
            <a:endParaRPr lang="en-US" dirty="0"/>
          </a:p>
        </p:txBody>
      </p:sp>
      <p:pic>
        <p:nvPicPr>
          <p:cNvPr id="5122" name="Picture 2" descr="http://www.brimagency.com/files/uploads/39/image/fill-handle-cursor-excel-200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399"/>
            <a:ext cx="288607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2743200"/>
            <a:ext cx="16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Copy Cross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638800" y="2286000"/>
            <a:ext cx="1447800" cy="6379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48500" y="2648907"/>
            <a:ext cx="200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&amp; Move Cross</a:t>
            </a:r>
            <a:endParaRPr lang="en-US" dirty="0"/>
          </a:p>
        </p:txBody>
      </p:sp>
      <p:pic>
        <p:nvPicPr>
          <p:cNvPr id="5" name="recording-20150722101125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Math Symbols To Use.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763000" cy="5029200"/>
          </a:xfrm>
        </p:spPr>
        <p:txBody>
          <a:bodyPr/>
          <a:lstStyle/>
          <a:p>
            <a:r>
              <a:rPr lang="en-US" dirty="0" smtClean="0"/>
              <a:t>Excel is good at math and for those who want to do something besides adding well you just have to remember four symbols.</a:t>
            </a:r>
          </a:p>
          <a:p>
            <a:r>
              <a:rPr lang="en-US" dirty="0" smtClean="0"/>
              <a:t>1.  +  is add…oops I said not adding.</a:t>
            </a:r>
          </a:p>
          <a:p>
            <a:r>
              <a:rPr lang="en-US" dirty="0" smtClean="0"/>
              <a:t>2.  - </a:t>
            </a:r>
            <a:r>
              <a:rPr lang="en-US" dirty="0"/>
              <a:t> </a:t>
            </a:r>
            <a:r>
              <a:rPr lang="en-US" dirty="0" smtClean="0"/>
              <a:t> is subtraction.   Yup just like grade school.</a:t>
            </a:r>
          </a:p>
          <a:p>
            <a:r>
              <a:rPr lang="en-US" dirty="0" smtClean="0"/>
              <a:t>3.  *  is multiplication.   X can get to confusing.</a:t>
            </a:r>
          </a:p>
          <a:p>
            <a:r>
              <a:rPr lang="en-US" dirty="0" smtClean="0"/>
              <a:t>4.  /  is division.  Because a sideways L just isn’t on the keyboard.</a:t>
            </a:r>
          </a:p>
        </p:txBody>
      </p:sp>
      <p:pic>
        <p:nvPicPr>
          <p:cNvPr id="5" name="recording-20150722104729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8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 what if… </a:t>
            </a:r>
            <a:br>
              <a:rPr lang="en-US" dirty="0" smtClean="0"/>
            </a:br>
            <a:r>
              <a:rPr lang="en-US" dirty="0" smtClean="0"/>
              <a:t>I’m working with Money or Percent's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4732775"/>
            <a:ext cx="8839200" cy="20490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Easy as highlighting what column / row you want to be considered cash and click on the $ symbol on the menu bar…notice it does other currencies too. </a:t>
            </a:r>
          </a:p>
          <a:p>
            <a:r>
              <a:rPr lang="en-US" dirty="0" smtClean="0"/>
              <a:t>For percentages just highlight and click the % symbol and presto your numbers are now percentages.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4" y="1524000"/>
            <a:ext cx="40100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52074"/>
            <a:ext cx="40671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ing-20150722104819.3g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152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8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123</TotalTime>
  <Words>965</Words>
  <Application>Microsoft Office PowerPoint</Application>
  <PresentationFormat>On-screen Show (4:3)</PresentationFormat>
  <Paragraphs>83</Paragraphs>
  <Slides>17</Slides>
  <Notes>10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Median</vt:lpstr>
      <vt:lpstr>Quick Excel Tutorial</vt:lpstr>
      <vt:lpstr>You Are Here.</vt:lpstr>
      <vt:lpstr>Titles &amp; Column Headers</vt:lpstr>
      <vt:lpstr>Basic Math</vt:lpstr>
      <vt:lpstr>Quick Addition</vt:lpstr>
      <vt:lpstr>Skipping Things When Adding</vt:lpstr>
      <vt:lpstr>Copying Stuff… So you don’t have to type as much.</vt:lpstr>
      <vt:lpstr>Other Math Symbols To Use.</vt:lpstr>
      <vt:lpstr>But what if…  I’m working with Money or Percent's</vt:lpstr>
      <vt:lpstr>The Bottom of the Screen</vt:lpstr>
      <vt:lpstr>When in doubt – Right Click</vt:lpstr>
      <vt:lpstr>Freeze Panes.  Aka Keeping your headings or other important info visible at all times</vt:lpstr>
      <vt:lpstr>A not so basic tool: Charts &amp; Graphs</vt:lpstr>
      <vt:lpstr>And Presto you Have a Chart / Graph</vt:lpstr>
      <vt:lpstr>Lastly we’ll talk about Sorting</vt:lpstr>
      <vt:lpstr>Sort Warning</vt:lpstr>
      <vt:lpstr>I think that covers the Excel Basics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 Excel Tutorial</dc:title>
  <dc:creator>staff</dc:creator>
  <cp:lastModifiedBy>Jim</cp:lastModifiedBy>
  <cp:revision>17</cp:revision>
  <dcterms:created xsi:type="dcterms:W3CDTF">2015-06-01T18:17:05Z</dcterms:created>
  <dcterms:modified xsi:type="dcterms:W3CDTF">2015-07-22T16:36:56Z</dcterms:modified>
</cp:coreProperties>
</file>